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6"/>
  </p:notesMasterIdLst>
  <p:handoutMasterIdLst>
    <p:handoutMasterId r:id="rId47"/>
  </p:handoutMasterIdLst>
  <p:sldIdLst>
    <p:sldId id="778" r:id="rId7"/>
    <p:sldId id="779" r:id="rId8"/>
    <p:sldId id="780" r:id="rId9"/>
    <p:sldId id="788" r:id="rId10"/>
    <p:sldId id="942" r:id="rId11"/>
    <p:sldId id="946" r:id="rId12"/>
    <p:sldId id="977" r:id="rId13"/>
    <p:sldId id="948" r:id="rId14"/>
    <p:sldId id="867" r:id="rId15"/>
    <p:sldId id="911" r:id="rId16"/>
    <p:sldId id="970" r:id="rId17"/>
    <p:sldId id="971" r:id="rId18"/>
    <p:sldId id="972" r:id="rId19"/>
    <p:sldId id="974" r:id="rId20"/>
    <p:sldId id="975" r:id="rId21"/>
    <p:sldId id="976" r:id="rId22"/>
    <p:sldId id="973" r:id="rId23"/>
    <p:sldId id="958" r:id="rId24"/>
    <p:sldId id="959" r:id="rId25"/>
    <p:sldId id="960" r:id="rId26"/>
    <p:sldId id="961" r:id="rId27"/>
    <p:sldId id="962" r:id="rId28"/>
    <p:sldId id="963" r:id="rId29"/>
    <p:sldId id="964" r:id="rId30"/>
    <p:sldId id="965" r:id="rId31"/>
    <p:sldId id="966" r:id="rId32"/>
    <p:sldId id="968" r:id="rId33"/>
    <p:sldId id="967" r:id="rId34"/>
    <p:sldId id="969" r:id="rId35"/>
    <p:sldId id="922" r:id="rId36"/>
    <p:sldId id="890" r:id="rId37"/>
    <p:sldId id="891" r:id="rId38"/>
    <p:sldId id="894" r:id="rId39"/>
    <p:sldId id="949" r:id="rId40"/>
    <p:sldId id="950" r:id="rId41"/>
    <p:sldId id="943" r:id="rId42"/>
    <p:sldId id="944" r:id="rId43"/>
    <p:sldId id="945" r:id="rId44"/>
    <p:sldId id="654"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42"/>
          </p14:sldIdLst>
        </p14:section>
        <p14:section name="overview" id="{4268C248-251D-3A43-9982-D259019C06D7}">
          <p14:sldIdLst>
            <p14:sldId id="946"/>
            <p14:sldId id="977"/>
            <p14:sldId id="948"/>
            <p14:sldId id="867"/>
          </p14:sldIdLst>
        </p14:section>
        <p14:section name="dev-addins" id="{AD22E3F3-6283-BA43-AD0B-86A2EA78F6EA}">
          <p14:sldIdLst>
            <p14:sldId id="911"/>
            <p14:sldId id="970"/>
            <p14:sldId id="971"/>
            <p14:sldId id="972"/>
            <p14:sldId id="974"/>
            <p14:sldId id="975"/>
            <p14:sldId id="976"/>
            <p14:sldId id="973"/>
            <p14:sldId id="958"/>
            <p14:sldId id="959"/>
            <p14:sldId id="960"/>
            <p14:sldId id="961"/>
            <p14:sldId id="962"/>
            <p14:sldId id="963"/>
            <p14:sldId id="964"/>
            <p14:sldId id="965"/>
            <p14:sldId id="966"/>
            <p14:sldId id="968"/>
            <p14:sldId id="967"/>
            <p14:sldId id="969"/>
          </p14:sldIdLst>
        </p14:section>
        <p14:section name="package-deployment" id="{73636A57-9720-A74B-A8D4-BB448F4AFE83}">
          <p14:sldIdLst>
            <p14:sldId id="922"/>
            <p14:sldId id="890"/>
            <p14:sldId id="891"/>
            <p14:sldId id="894"/>
          </p14:sldIdLst>
        </p14:section>
        <p14:section name="outro" id="{9F36AE8C-F3DE-7340-B2BE-96B10C6A9323}">
          <p14:sldIdLst>
            <p14:sldId id="949"/>
            <p14:sldId id="950"/>
            <p14:sldId id="943"/>
            <p14:sldId id="944"/>
            <p14:sldId id="945"/>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3186" autoAdjust="0"/>
  </p:normalViewPr>
  <p:slideViewPr>
    <p:cSldViewPr snapToGrid="0">
      <p:cViewPr varScale="1">
        <p:scale>
          <a:sx n="70" d="100"/>
          <a:sy n="70" d="100"/>
        </p:scale>
        <p:origin x="90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33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Provision a</a:t>
            </a:r>
            <a:r>
              <a:rPr lang="en-US" baseline="0" dirty="0" smtClean="0"/>
              <a:t> content add-in for Excel and demonstrate the ability to read, write, and bind</a:t>
            </a:r>
            <a:endParaRPr lang="en-US" dirty="0"/>
          </a:p>
        </p:txBody>
      </p:sp>
      <p:sp>
        <p:nvSpPr>
          <p:cNvPr id="4" name="Date Placeholder 3"/>
          <p:cNvSpPr>
            <a:spLocks noGrp="1"/>
          </p:cNvSpPr>
          <p:nvPr>
            <p:ph type="dt" idx="10"/>
          </p:nvPr>
        </p:nvSpPr>
        <p:spPr/>
        <p:txBody>
          <a:bodyPr/>
          <a:lstStyle/>
          <a:p>
            <a:fld id="{03E24CC3-EB53-4FD8-AED3-3842F16AFBF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43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973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0410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290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365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Download the following manifest and run to show the sandbox for the new Excel APIs: http://1drv.ms/1OiyicK</a:t>
            </a:r>
          </a:p>
        </p:txBody>
      </p:sp>
      <p:sp>
        <p:nvSpPr>
          <p:cNvPr id="4" name="Date Placeholder 3"/>
          <p:cNvSpPr>
            <a:spLocks noGrp="1"/>
          </p:cNvSpPr>
          <p:nvPr>
            <p:ph type="dt" idx="10"/>
          </p:nvPr>
        </p:nvSpPr>
        <p:spPr/>
        <p:txBody>
          <a:bodyPr/>
          <a:lstStyle/>
          <a:p>
            <a:fld id="{B86C8EA9-A84A-4289-948E-0DDF1D581CAC}"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38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10/5/2015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73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861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86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153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 id="2147484189"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tmp"/></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41.emf"/><Relationship Id="rId1" Type="http://schemas.openxmlformats.org/officeDocument/2006/relationships/slideLayout" Target="../slideLayouts/slideLayout2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emf"/><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emf"/><Relationship Id="rId7"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image" Target="../media/image48.emf"/><Relationship Id="rId5" Type="http://schemas.openxmlformats.org/officeDocument/2006/relationships/image" Target="../media/image45.png"/><Relationship Id="rId4" Type="http://schemas.openxmlformats.org/officeDocument/2006/relationships/image" Target="../media/image41.emf"/><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Generic Office.js APIs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61971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3561386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0227926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333272073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2558345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6320511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Generic Office.js operations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103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Word/Excel Office.js APIs</a:t>
            </a:r>
            <a:endParaRPr lang="en-US" sz="8000" dirty="0"/>
          </a:p>
        </p:txBody>
      </p:sp>
    </p:spTree>
    <p:extLst>
      <p:ext uri="{BB962C8B-B14F-4D97-AF65-F5344CB8AC3E}">
        <p14:creationId xmlns:p14="http://schemas.microsoft.com/office/powerpoint/2010/main" val="1972248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Office 2016 APIs</a:t>
            </a:r>
            <a:endParaRPr lang="en-US" dirty="0"/>
          </a:p>
        </p:txBody>
      </p:sp>
      <p:sp>
        <p:nvSpPr>
          <p:cNvPr id="2" name="Text Placeholder 1"/>
          <p:cNvSpPr>
            <a:spLocks noGrp="1"/>
          </p:cNvSpPr>
          <p:nvPr>
            <p:ph type="body" sz="quarter" idx="10"/>
          </p:nvPr>
        </p:nvSpPr>
        <p:spPr>
          <a:xfrm>
            <a:off x="269171" y="1190077"/>
            <a:ext cx="5377147" cy="4108432"/>
          </a:xfrm>
        </p:spPr>
        <p:txBody>
          <a:bodyPr/>
          <a:lstStyle/>
          <a:p>
            <a:r>
              <a:rPr lang="en-US" sz="3920" dirty="0"/>
              <a:t>Batching</a:t>
            </a:r>
          </a:p>
          <a:p>
            <a:pPr lvl="1"/>
            <a:r>
              <a:rPr lang="en-US" sz="2352" dirty="0"/>
              <a:t>Multiple API execution requests can be queued (batched) and executed at once</a:t>
            </a:r>
          </a:p>
          <a:p>
            <a:r>
              <a:rPr lang="en-US" sz="3920" dirty="0"/>
              <a:t>Promises Syntax</a:t>
            </a:r>
          </a:p>
          <a:p>
            <a:pPr lvl="1"/>
            <a:r>
              <a:rPr lang="en-US" sz="2352" dirty="0"/>
              <a:t>Helps manage complex and nested callback flows in a simple manner</a:t>
            </a:r>
          </a:p>
          <a:p>
            <a:r>
              <a:rPr lang="en-US" sz="3920" dirty="0"/>
              <a:t>Object Oriented Design</a:t>
            </a:r>
          </a:p>
          <a:p>
            <a:pPr lvl="1"/>
            <a:r>
              <a:rPr lang="en-US" sz="2352" dirty="0"/>
              <a:t>Enables a friendlier syntax for interacting with complex object hierarchies/graphs</a:t>
            </a:r>
          </a:p>
        </p:txBody>
      </p:sp>
      <p:sp>
        <p:nvSpPr>
          <p:cNvPr id="4" name="Text Placeholder 3"/>
          <p:cNvSpPr>
            <a:spLocks noGrp="1"/>
          </p:cNvSpPr>
          <p:nvPr>
            <p:ph type="body" sz="quarter" idx="11"/>
          </p:nvPr>
        </p:nvSpPr>
        <p:spPr>
          <a:xfrm>
            <a:off x="6542510" y="1190077"/>
            <a:ext cx="5377147" cy="3710246"/>
          </a:xfrm>
        </p:spPr>
        <p:txBody>
          <a:bodyPr/>
          <a:lstStyle/>
          <a:p>
            <a:r>
              <a:rPr lang="en-US" sz="3920" dirty="0"/>
              <a:t>Selective Loading</a:t>
            </a:r>
          </a:p>
          <a:p>
            <a:pPr lvl="1"/>
            <a:r>
              <a:rPr lang="en-US" sz="2352" dirty="0"/>
              <a:t>Allows for efficient execution (only necessary properties/objects are marshalled)</a:t>
            </a:r>
          </a:p>
          <a:p>
            <a:r>
              <a:rPr lang="en-US" sz="3920" dirty="0"/>
              <a:t>Service-compatible</a:t>
            </a:r>
          </a:p>
          <a:p>
            <a:pPr lvl="1"/>
            <a:r>
              <a:rPr lang="en-US" sz="2352" dirty="0"/>
              <a:t>Allows for REST API equivalents with shared interface contracts </a:t>
            </a:r>
          </a:p>
          <a:p>
            <a:endParaRPr lang="en-US" sz="3920" dirty="0"/>
          </a:p>
        </p:txBody>
      </p:sp>
    </p:spTree>
    <p:extLst>
      <p:ext uri="{BB962C8B-B14F-4D97-AF65-F5344CB8AC3E}">
        <p14:creationId xmlns:p14="http://schemas.microsoft.com/office/powerpoint/2010/main" val="3768634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76998571"/>
              </p:ext>
            </p:extLst>
          </p:nvPr>
        </p:nvGraphicFramePr>
        <p:xfrm>
          <a:off x="438838" y="1244303"/>
          <a:ext cx="11225057" cy="445301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9: Advanced Office Add-ins with Excel, Word, PowerPoint</a:t>
                      </a:r>
                    </a:p>
                  </a:txBody>
                  <a:tcPr marL="91403" marR="91403" marT="45701" marB="45701" anchor="ctr"/>
                </a:tc>
                <a:extLst>
                  <a:ext uri="{0D108BD9-81ED-4DB2-BD59-A6C34878D82A}">
                    <a16:rowId xmlns:a16="http://schemas.microsoft.com/office/drawing/2014/main" val="159830493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a:stCxn id="16" idx="3"/>
            <a:endCxn id="7" idx="1"/>
          </p:cNvCxnSpPr>
          <p:nvPr/>
        </p:nvCxnSpPr>
        <p:spPr>
          <a:xfrm>
            <a:off x="3756707" y="1418549"/>
            <a:ext cx="3512274" cy="1995693"/>
          </a:xfrm>
          <a:prstGeom prst="bentConnector3">
            <a:avLst>
              <a:gd name="adj1" fmla="val 74368"/>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01123" y="208481"/>
            <a:ext cx="10511370" cy="582292"/>
          </a:xfrm>
        </p:spPr>
        <p:txBody>
          <a:bodyPr>
            <a:normAutofit fontScale="90000"/>
          </a:bodyPr>
          <a:lstStyle/>
          <a:p>
            <a:r>
              <a:rPr lang="en-US" dirty="0" smtClean="0"/>
              <a:t>Coding Pattern</a:t>
            </a:r>
            <a:endParaRPr lang="en-US" dirty="0"/>
          </a:p>
        </p:txBody>
      </p:sp>
      <p:sp>
        <p:nvSpPr>
          <p:cNvPr id="24" name="Rectangle 23"/>
          <p:cNvSpPr/>
          <p:nvPr/>
        </p:nvSpPr>
        <p:spPr>
          <a:xfrm>
            <a:off x="5556809" y="1103587"/>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1:  Context initialized </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grpSp>
        <p:nvGrpSpPr>
          <p:cNvPr id="5" name="Group 4"/>
          <p:cNvGrpSpPr/>
          <p:nvPr/>
        </p:nvGrpSpPr>
        <p:grpSpPr>
          <a:xfrm>
            <a:off x="7408653" y="1180262"/>
            <a:ext cx="3411001" cy="5069158"/>
            <a:chOff x="7559180" y="1202835"/>
            <a:chExt cx="3480305" cy="517215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10" name="Picture 9"/>
            <p:cNvPicPr>
              <a:picLocks noChangeAspect="1"/>
            </p:cNvPicPr>
            <p:nvPr/>
          </p:nvPicPr>
          <p:blipFill rotWithShape="1">
            <a:blip r:embed="rId4"/>
            <a:srcRect l="2435" t="2229" r="2273" b="719"/>
            <a:stretch/>
          </p:blipFill>
          <p:spPr>
            <a:xfrm>
              <a:off x="9452334" y="3366824"/>
              <a:ext cx="1587151" cy="10080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13" name="TextBox 1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14" name="TextBox 1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15" name="TextBox 1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54247"/>
              <a:ext cx="741747" cy="1552372"/>
              <a:chOff x="6734540" y="2125249"/>
              <a:chExt cx="1604292" cy="3357556"/>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23294443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sp>
        <p:nvSpPr>
          <p:cNvPr id="17" name="Rectangle 16"/>
          <p:cNvSpPr/>
          <p:nvPr/>
        </p:nvSpPr>
        <p:spPr>
          <a:xfrm>
            <a:off x="4815499" y="1525571"/>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2:  Instructions</a:t>
            </a:r>
          </a:p>
          <a:p>
            <a:pPr algn="ctr"/>
            <a:r>
              <a:rPr lang="en-US" sz="1372" b="1" dirty="0"/>
              <a:t>Batched</a:t>
            </a:r>
          </a:p>
        </p:txBody>
      </p:sp>
      <p:grpSp>
        <p:nvGrpSpPr>
          <p:cNvPr id="19" name="Group 18"/>
          <p:cNvGrpSpPr/>
          <p:nvPr/>
        </p:nvGrpSpPr>
        <p:grpSpPr>
          <a:xfrm>
            <a:off x="7408653" y="1180262"/>
            <a:ext cx="3411001" cy="5069158"/>
            <a:chOff x="7559180" y="1202835"/>
            <a:chExt cx="3480305" cy="5172152"/>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1" name="Picture 20"/>
            <p:cNvPicPr>
              <a:picLocks noChangeAspect="1"/>
            </p:cNvPicPr>
            <p:nvPr/>
          </p:nvPicPr>
          <p:blipFill rotWithShape="1">
            <a:blip r:embed="rId5"/>
            <a:srcRect l="2435" t="2229" r="2273" b="719"/>
            <a:stretch/>
          </p:blipFill>
          <p:spPr>
            <a:xfrm>
              <a:off x="9452334" y="3366824"/>
              <a:ext cx="1587151" cy="100807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3" name="TextBox 2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4" name="TextBox 2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5" name="TextBox 2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1"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35027556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pic>
        <p:nvPicPr>
          <p:cNvPr id="4" name="Picture 3"/>
          <p:cNvPicPr>
            <a:picLocks noChangeAspect="1"/>
          </p:cNvPicPr>
          <p:nvPr/>
        </p:nvPicPr>
        <p:blipFill>
          <a:blip r:embed="rId4"/>
          <a:stretch>
            <a:fillRect/>
          </a:stretch>
        </p:blipFill>
        <p:spPr>
          <a:xfrm>
            <a:off x="263096" y="3474700"/>
            <a:ext cx="2629957" cy="2966449"/>
          </a:xfrm>
          <a:prstGeom prst="rect">
            <a:avLst/>
          </a:prstGeom>
        </p:spPr>
      </p:pic>
      <p:sp>
        <p:nvSpPr>
          <p:cNvPr id="6" name="Rectangle 5"/>
          <p:cNvSpPr/>
          <p:nvPr/>
        </p:nvSpPr>
        <p:spPr>
          <a:xfrm>
            <a:off x="331974"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Rectangle 24"/>
          <p:cNvSpPr/>
          <p:nvPr/>
        </p:nvSpPr>
        <p:spPr>
          <a:xfrm>
            <a:off x="2365514" y="3660343"/>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3. Instructions</a:t>
            </a:r>
          </a:p>
          <a:p>
            <a:pPr algn="ctr"/>
            <a:r>
              <a:rPr lang="en-US" sz="1372" b="1" dirty="0"/>
              <a:t>Sent to Host</a:t>
            </a:r>
          </a:p>
        </p:txBody>
      </p:sp>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cxnSp>
        <p:nvCxnSpPr>
          <p:cNvPr id="39" name="Elbow Connector 38"/>
          <p:cNvCxnSpPr>
            <a:stCxn id="6" idx="2"/>
            <a:endCxn id="25" idx="1"/>
          </p:cNvCxnSpPr>
          <p:nvPr/>
        </p:nvCxnSpPr>
        <p:spPr>
          <a:xfrm rot="16200000" flipH="1">
            <a:off x="1529499" y="3194092"/>
            <a:ext cx="264579" cy="1407454"/>
          </a:xfrm>
          <a:prstGeom prst="bentConnector2">
            <a:avLst/>
          </a:prstGeom>
          <a:ln w="31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5" idx="3"/>
          </p:cNvCxnSpPr>
          <p:nvPr/>
        </p:nvCxnSpPr>
        <p:spPr>
          <a:xfrm>
            <a:off x="3848130" y="4030109"/>
            <a:ext cx="2930207" cy="1873"/>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0077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a:stretch>
            <a:fillRect/>
          </a:stretch>
        </p:blipFill>
        <p:spPr>
          <a:xfrm>
            <a:off x="263096" y="3474700"/>
            <a:ext cx="2629957" cy="2966449"/>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3"/>
          <a:stretch>
            <a:fillRect/>
          </a:stretch>
        </p:blipFill>
        <p:spPr>
          <a:xfrm>
            <a:off x="301125" y="1298598"/>
            <a:ext cx="3455581" cy="239903"/>
          </a:xfrm>
          <a:prstGeom prst="rect">
            <a:avLst/>
          </a:prstGeom>
        </p:spPr>
      </p:pic>
      <p:pic>
        <p:nvPicPr>
          <p:cNvPr id="18" name="Picture 17"/>
          <p:cNvPicPr>
            <a:picLocks noChangeAspect="1"/>
          </p:cNvPicPr>
          <p:nvPr/>
        </p:nvPicPr>
        <p:blipFill>
          <a:blip r:embed="rId4"/>
          <a:stretch>
            <a:fillRect/>
          </a:stretch>
        </p:blipFill>
        <p:spPr>
          <a:xfrm>
            <a:off x="263095" y="1818115"/>
            <a:ext cx="5560417" cy="1596126"/>
          </a:xfrm>
          <a:prstGeom prst="rect">
            <a:avLst/>
          </a:prstGeom>
        </p:spPr>
      </p:pic>
      <p:sp>
        <p:nvSpPr>
          <p:cNvPr id="25" name="Rectangle 24"/>
          <p:cNvSpPr/>
          <p:nvPr/>
        </p:nvSpPr>
        <p:spPr>
          <a:xfrm>
            <a:off x="5317525" y="4767972"/>
            <a:ext cx="1907546" cy="1021149"/>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4. Host executes Instructions</a:t>
            </a:r>
          </a:p>
          <a:p>
            <a:pPr algn="ctr"/>
            <a:r>
              <a:rPr lang="en-US" sz="1372" b="1" dirty="0"/>
              <a:t>in sequence</a:t>
            </a:r>
          </a:p>
        </p:txBody>
      </p:sp>
      <p:grpSp>
        <p:nvGrpSpPr>
          <p:cNvPr id="26" name="Group 25"/>
          <p:cNvGrpSpPr/>
          <p:nvPr/>
        </p:nvGrpSpPr>
        <p:grpSpPr>
          <a:xfrm>
            <a:off x="7408653" y="1180262"/>
            <a:ext cx="3411001" cy="5069158"/>
            <a:chOff x="7559180" y="1202835"/>
            <a:chExt cx="3480305" cy="5172152"/>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8" name="Picture 27"/>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0" name="TextBox 29"/>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1" name="TextBox 30"/>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2" name="TextBox 31"/>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3" name="Elbow Connector 32"/>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559180" y="3154247"/>
              <a:ext cx="741747" cy="1552372"/>
              <a:chOff x="6734540" y="2125249"/>
              <a:chExt cx="1604292" cy="3357556"/>
            </a:xfrm>
          </p:grpSpPr>
          <p:grpSp>
            <p:nvGrpSpPr>
              <p:cNvPr id="37" name="Group 36"/>
              <p:cNvGrpSpPr/>
              <p:nvPr/>
            </p:nvGrpSpPr>
            <p:grpSpPr>
              <a:xfrm>
                <a:off x="6734540" y="3930433"/>
                <a:ext cx="1604292" cy="1552372"/>
                <a:chOff x="8561388" y="1192213"/>
                <a:chExt cx="490538" cy="474663"/>
              </a:xfrm>
            </p:grpSpPr>
            <p:sp>
              <p:nvSpPr>
                <p:cNvPr id="39"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0"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1"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8"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6" name="Rectangle 45"/>
          <p:cNvSpPr/>
          <p:nvPr/>
        </p:nvSpPr>
        <p:spPr>
          <a:xfrm>
            <a:off x="325903"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60906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sp>
        <p:nvSpPr>
          <p:cNvPr id="25" name="Rectangle 24"/>
          <p:cNvSpPr/>
          <p:nvPr/>
        </p:nvSpPr>
        <p:spPr>
          <a:xfrm>
            <a:off x="4364776" y="3691552"/>
            <a:ext cx="1840395"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5. Callback handles success or error</a:t>
            </a:r>
          </a:p>
        </p:txBody>
      </p:sp>
      <p:grpSp>
        <p:nvGrpSpPr>
          <p:cNvPr id="27" name="Group 26"/>
          <p:cNvGrpSpPr/>
          <p:nvPr/>
        </p:nvGrpSpPr>
        <p:grpSpPr>
          <a:xfrm>
            <a:off x="7408653" y="1180262"/>
            <a:ext cx="3411001" cy="5069158"/>
            <a:chOff x="7559180" y="1202835"/>
            <a:chExt cx="3480305" cy="5172152"/>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30" name="Picture 29"/>
            <p:cNvPicPr>
              <a:picLocks noChangeAspect="1"/>
            </p:cNvPicPr>
            <p:nvPr/>
          </p:nvPicPr>
          <p:blipFill rotWithShape="1">
            <a:blip r:embed="rId7"/>
            <a:srcRect l="2435" t="2229" r="2273" b="719"/>
            <a:stretch/>
          </p:blipFill>
          <p:spPr>
            <a:xfrm>
              <a:off x="9452334" y="3366824"/>
              <a:ext cx="1587151" cy="1008074"/>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2" name="TextBox 3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3" name="TextBox 3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4" name="TextBox 3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5" name="Elbow Connector 34"/>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559180" y="3154247"/>
              <a:ext cx="741747" cy="1552372"/>
              <a:chOff x="6734540" y="2125249"/>
              <a:chExt cx="1604292" cy="3357556"/>
            </a:xfrm>
          </p:grpSpPr>
          <p:grpSp>
            <p:nvGrpSpPr>
              <p:cNvPr id="39" name="Group 38"/>
              <p:cNvGrpSpPr/>
              <p:nvPr/>
            </p:nvGrpSpPr>
            <p:grpSpPr>
              <a:xfrm>
                <a:off x="6734540" y="3930433"/>
                <a:ext cx="1604292" cy="1552372"/>
                <a:chOff x="8561388" y="1192213"/>
                <a:chExt cx="490538" cy="474663"/>
              </a:xfrm>
            </p:grpSpPr>
            <p:sp>
              <p:nvSpPr>
                <p:cNvPr id="41"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6"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7"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4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15835646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pic>
        <p:nvPicPr>
          <p:cNvPr id="5" name="Picture 4"/>
          <p:cNvPicPr>
            <a:picLocks noChangeAspect="1"/>
          </p:cNvPicPr>
          <p:nvPr/>
        </p:nvPicPr>
        <p:blipFill>
          <a:blip r:embed="rId6"/>
          <a:stretch>
            <a:fillRect/>
          </a:stretch>
        </p:blipFill>
        <p:spPr>
          <a:xfrm>
            <a:off x="498920" y="5543885"/>
            <a:ext cx="5883552" cy="713439"/>
          </a:xfrm>
          <a:prstGeom prst="rect">
            <a:avLst/>
          </a:prstGeom>
        </p:spPr>
      </p:pic>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8"/>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559180" y="3154247"/>
              <a:ext cx="741747" cy="1552372"/>
              <a:chOff x="6734540" y="2125249"/>
              <a:chExt cx="1604292" cy="3357556"/>
            </a:xfrm>
          </p:grpSpPr>
          <p:grpSp>
            <p:nvGrpSpPr>
              <p:cNvPr id="31" name="Group 30"/>
              <p:cNvGrpSpPr/>
              <p:nvPr/>
            </p:nvGrpSpPr>
            <p:grpSpPr>
              <a:xfrm>
                <a:off x="6734540" y="3930433"/>
                <a:ext cx="1604292" cy="1552372"/>
                <a:chOff x="8561388" y="1192213"/>
                <a:chExt cx="490538" cy="474663"/>
              </a:xfrm>
            </p:grpSpPr>
            <p:sp>
              <p:nvSpPr>
                <p:cNvPr id="33"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2"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5" name="Rectangle 24"/>
          <p:cNvSpPr/>
          <p:nvPr/>
        </p:nvSpPr>
        <p:spPr>
          <a:xfrm>
            <a:off x="5316547" y="4908781"/>
            <a:ext cx="2020192"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6. If exception, catch callback is called</a:t>
            </a:r>
          </a:p>
        </p:txBody>
      </p:sp>
    </p:spTree>
    <p:extLst>
      <p:ext uri="{BB962C8B-B14F-4D97-AF65-F5344CB8AC3E}">
        <p14:creationId xmlns:p14="http://schemas.microsoft.com/office/powerpoint/2010/main" val="20967466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9112" y="1399032"/>
            <a:ext cx="6931601" cy="4791456"/>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New Word APIs</a:t>
            </a:r>
            <a:endParaRPr lang="en-US" dirty="0"/>
          </a:p>
        </p:txBody>
      </p:sp>
      <p:sp>
        <p:nvSpPr>
          <p:cNvPr id="4" name="TextBox 3"/>
          <p:cNvSpPr txBox="1"/>
          <p:nvPr/>
        </p:nvSpPr>
        <p:spPr>
          <a:xfrm>
            <a:off x="7450713" y="2004591"/>
            <a:ext cx="4331592" cy="3523245"/>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Word doc’s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text and paragraph formatting</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External data binding through content controls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search and selection</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Insert pictures and other documents</a:t>
            </a:r>
          </a:p>
        </p:txBody>
      </p:sp>
      <p:pic>
        <p:nvPicPr>
          <p:cNvPr id="2" name="Picture 1"/>
          <p:cNvPicPr>
            <a:picLocks noChangeAspect="1"/>
          </p:cNvPicPr>
          <p:nvPr/>
        </p:nvPicPr>
        <p:blipFill>
          <a:blip r:embed="rId3"/>
          <a:stretch>
            <a:fillRect/>
          </a:stretch>
        </p:blipFill>
        <p:spPr>
          <a:xfrm>
            <a:off x="866630" y="1638903"/>
            <a:ext cx="6255144" cy="4254624"/>
          </a:xfrm>
          <a:prstGeom prst="rect">
            <a:avLst/>
          </a:prstGeom>
        </p:spPr>
      </p:pic>
    </p:spTree>
    <p:extLst>
      <p:ext uri="{BB962C8B-B14F-4D97-AF65-F5344CB8AC3E}">
        <p14:creationId xmlns:p14="http://schemas.microsoft.com/office/powerpoint/2010/main" val="386164358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Word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221932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92024" y="1389888"/>
            <a:ext cx="7269480" cy="493776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New Excel APIs</a:t>
            </a:r>
            <a:endParaRPr lang="en-US" dirty="0"/>
          </a:p>
        </p:txBody>
      </p:sp>
      <p:sp>
        <p:nvSpPr>
          <p:cNvPr id="4" name="TextBox 3"/>
          <p:cNvSpPr txBox="1"/>
          <p:nvPr/>
        </p:nvSpPr>
        <p:spPr>
          <a:xfrm>
            <a:off x="7377246" y="2010030"/>
            <a:ext cx="4331592" cy="3447834"/>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workbook’s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formatting and content/formula editing for cells, ranges and tables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Data visualization through native charts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Basic manipulation of external data bindings</a:t>
            </a:r>
          </a:p>
        </p:txBody>
      </p:sp>
      <p:pic>
        <p:nvPicPr>
          <p:cNvPr id="3" name="Picture 2"/>
          <p:cNvPicPr>
            <a:picLocks noChangeAspect="1"/>
          </p:cNvPicPr>
          <p:nvPr/>
        </p:nvPicPr>
        <p:blipFill>
          <a:blip r:embed="rId3"/>
          <a:stretch>
            <a:fillRect/>
          </a:stretch>
        </p:blipFill>
        <p:spPr>
          <a:xfrm>
            <a:off x="381388" y="1561935"/>
            <a:ext cx="6943052" cy="4630322"/>
          </a:xfrm>
          <a:prstGeom prst="rect">
            <a:avLst/>
          </a:prstGeom>
        </p:spPr>
      </p:pic>
    </p:spTree>
    <p:extLst>
      <p:ext uri="{BB962C8B-B14F-4D97-AF65-F5344CB8AC3E}">
        <p14:creationId xmlns:p14="http://schemas.microsoft.com/office/powerpoint/2010/main" val="6108298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Excel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519849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Advanced Office </a:t>
            </a:r>
            <a:r>
              <a:rPr lang="en-US" dirty="0" smtClean="0"/>
              <a:t>Add-ins with </a:t>
            </a:r>
            <a:r>
              <a:rPr lang="en-US" dirty="0"/>
              <a:t>Excel, Word, PowerPoint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Add-in Catalog</a:t>
            </a:r>
          </a:p>
          <a:p>
            <a:pPr lvl="1"/>
            <a:r>
              <a:rPr lang="en-US" dirty="0" smtClean="0"/>
              <a:t>SharePoint Add-in Catalog is preferred because it offers several advantages</a:t>
            </a:r>
          </a:p>
          <a:p>
            <a:pPr lvl="1"/>
            <a:r>
              <a:rPr lang="en-US" dirty="0" smtClean="0"/>
              <a:t>File </a:t>
            </a:r>
            <a:r>
              <a:rPr lang="en-US" dirty="0"/>
              <a:t>Share </a:t>
            </a:r>
            <a:r>
              <a:rPr lang="en-US" dirty="0" smtClean="0"/>
              <a:t>Add-in 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Add-in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Add-in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Add-in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Office add-ins Revisited</a:t>
            </a:r>
          </a:p>
          <a:p>
            <a:r>
              <a:rPr lang="en-US" dirty="0"/>
              <a:t>Generic Office.js APIs</a:t>
            </a:r>
          </a:p>
          <a:p>
            <a:r>
              <a:rPr lang="en-US" dirty="0"/>
              <a:t>Word APIs</a:t>
            </a:r>
          </a:p>
          <a:p>
            <a:r>
              <a:rPr lang="en-US" dirty="0"/>
              <a:t>Excel APIs</a:t>
            </a:r>
          </a:p>
          <a:p>
            <a:r>
              <a:rPr lang="en-US" dirty="0"/>
              <a:t>Deployment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24031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0220637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Office add-ins Revisited</a:t>
            </a:r>
          </a:p>
          <a:p>
            <a:r>
              <a:rPr lang="en-US" dirty="0" smtClean="0"/>
              <a:t>Generic Office.js APIs</a:t>
            </a:r>
          </a:p>
          <a:p>
            <a:r>
              <a:rPr lang="en-US" dirty="0" smtClean="0"/>
              <a:t>Word APIs</a:t>
            </a:r>
          </a:p>
          <a:p>
            <a:r>
              <a:rPr lang="en-US" dirty="0" smtClean="0"/>
              <a:t>Excel APIs</a:t>
            </a:r>
          </a:p>
          <a:p>
            <a:r>
              <a:rPr lang="en-US" dirty="0" smtClean="0"/>
              <a:t>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740876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693420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purl.org/dc/dcmitype/"/>
    <ds:schemaRef ds:uri="http://schemas.microsoft.com/office/2006/metadata/properties"/>
    <ds:schemaRef ds:uri="http://purl.org/dc/elements/1.1/"/>
    <ds:schemaRef ds:uri="http://www.w3.org/XML/1998/namespace"/>
    <ds:schemaRef ds:uri="5fad15d0-477e-40da-a20d-40d4ca777cbd"/>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4453</Words>
  <Application>Microsoft Office PowerPoint</Application>
  <PresentationFormat>Custom</PresentationFormat>
  <Paragraphs>374</Paragraphs>
  <Slides>39</Slides>
  <Notes>21</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Calibri</vt:lpstr>
      <vt:lpstr>Consolas</vt:lpstr>
      <vt:lpstr>Courier New</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Advanced Office Add-ins with Excel, Word, PowerPoint</vt:lpstr>
      <vt:lpstr>Agenda </vt:lpstr>
      <vt:lpstr>Vision</vt:lpstr>
      <vt:lpstr>What is an Office Add-in?</vt:lpstr>
      <vt:lpstr>Office Add-ins A new way to build extensions for Office</vt:lpstr>
      <vt:lpstr>Anatomy of an Office Add-in</vt:lpstr>
      <vt:lpstr>Adding an Office Add-in using the Insertion UI</vt:lpstr>
      <vt:lpstr>Generic Office.js APIs</vt:lpstr>
      <vt:lpstr>getSelectedDataAsync()</vt:lpstr>
      <vt:lpstr>setSelectDataAsync()</vt:lpstr>
      <vt:lpstr>Coercion Types</vt:lpstr>
      <vt:lpstr>Using Bindings</vt:lpstr>
      <vt:lpstr>Adding Bindings in JavaScript</vt:lpstr>
      <vt:lpstr>Adding Event Hander Bindings</vt:lpstr>
      <vt:lpstr>PowerPoint Presentation</vt:lpstr>
      <vt:lpstr>Word/Excel Office.js APIs</vt:lpstr>
      <vt:lpstr>New Office 2016 APIs</vt:lpstr>
      <vt:lpstr>Coding Pattern</vt:lpstr>
      <vt:lpstr>Coding Pattern</vt:lpstr>
      <vt:lpstr>Coding Pattern</vt:lpstr>
      <vt:lpstr>Coding Pattern</vt:lpstr>
      <vt:lpstr>Coding Pattern</vt:lpstr>
      <vt:lpstr>Coding Pattern</vt:lpstr>
      <vt:lpstr>New Word APIs</vt:lpstr>
      <vt:lpstr>PowerPoint Presentation</vt:lpstr>
      <vt:lpstr>New Excel APIs</vt:lpstr>
      <vt:lpstr>PowerPoint Presentation</vt:lpstr>
      <vt:lpstr>Packaging and Deployment</vt:lpstr>
      <vt:lpstr>Office Add-in Deployment</vt:lpstr>
      <vt:lpstr>SharePoint Add-in Catalog</vt:lpstr>
      <vt:lpstr>File Share Add-in Catalog</vt:lpstr>
      <vt:lpstr>Related Documentation</vt:lpstr>
      <vt:lpstr>Related Code Samples</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2015-10-05T23:12:24Z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